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24"/>
  </p:notesMasterIdLst>
  <p:sldIdLst>
    <p:sldId id="256" r:id="rId4"/>
    <p:sldId id="276" r:id="rId5"/>
    <p:sldId id="279" r:id="rId6"/>
    <p:sldId id="280" r:id="rId7"/>
    <p:sldId id="281" r:id="rId8"/>
    <p:sldId id="275" r:id="rId9"/>
    <p:sldId id="257" r:id="rId10"/>
    <p:sldId id="258" r:id="rId11"/>
    <p:sldId id="260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4" r:id="rId2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E6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437"/>
    <p:restoredTop sz="97565"/>
  </p:normalViewPr>
  <p:slideViewPr>
    <p:cSldViewPr snapToGrid="0" snapToObjects="1">
      <p:cViewPr varScale="1">
        <p:scale>
          <a:sx n="142" d="100"/>
          <a:sy n="142" d="100"/>
        </p:scale>
        <p:origin x="200" y="1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384A24F-BB6A-7C49-9989-1651B5FC31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992C71-12A0-174E-9569-C1C8664E32B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643200D-51CA-8848-BF70-0473B8893B00}" type="datetimeFigureOut">
              <a:rPr lang="en-US"/>
              <a:pPr>
                <a:defRPr/>
              </a:pPr>
              <a:t>12/13/21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E3937AA-532B-AE4F-8B40-68C597CEC02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2558A84-DACE-4148-8DDC-1A2C69EEAF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449909-0A0E-744C-B29C-0186B6355EC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F2A988-3D1D-9841-BD9C-67A40EEFE8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F095857-4D61-C549-A9AC-6A4D42AF6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>
            <a:extLst>
              <a:ext uri="{FF2B5EF4-FFF2-40B4-BE49-F238E27FC236}">
                <a16:creationId xmlns:a16="http://schemas.microsoft.com/office/drawing/2014/main" id="{D501C139-0EF0-6F4D-93C3-3ABD43F1B9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Notes Placeholder 2">
            <a:extLst>
              <a:ext uri="{FF2B5EF4-FFF2-40B4-BE49-F238E27FC236}">
                <a16:creationId xmlns:a16="http://schemas.microsoft.com/office/drawing/2014/main" id="{1FA2790D-8943-184F-96DB-7FF55CA098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5C1C29-DEAC-0744-AD72-21D5782698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EA8139-D64A-F341-AE94-9B5EC4B8114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>
            <a:extLst>
              <a:ext uri="{FF2B5EF4-FFF2-40B4-BE49-F238E27FC236}">
                <a16:creationId xmlns:a16="http://schemas.microsoft.com/office/drawing/2014/main" id="{D501C139-0EF0-6F4D-93C3-3ABD43F1B9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Notes Placeholder 2">
            <a:extLst>
              <a:ext uri="{FF2B5EF4-FFF2-40B4-BE49-F238E27FC236}">
                <a16:creationId xmlns:a16="http://schemas.microsoft.com/office/drawing/2014/main" id="{1FA2790D-8943-184F-96DB-7FF55CA098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5C1C29-DEAC-0744-AD72-21D5782698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EA8139-D64A-F341-AE94-9B5EC4B8114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41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>
            <a:extLst>
              <a:ext uri="{FF2B5EF4-FFF2-40B4-BE49-F238E27FC236}">
                <a16:creationId xmlns:a16="http://schemas.microsoft.com/office/drawing/2014/main" id="{D501C139-0EF0-6F4D-93C3-3ABD43F1B9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Notes Placeholder 2">
            <a:extLst>
              <a:ext uri="{FF2B5EF4-FFF2-40B4-BE49-F238E27FC236}">
                <a16:creationId xmlns:a16="http://schemas.microsoft.com/office/drawing/2014/main" id="{1FA2790D-8943-184F-96DB-7FF55CA098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5C1C29-DEAC-0744-AD72-21D5782698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EA8139-D64A-F341-AE94-9B5EC4B8114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98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>
            <a:extLst>
              <a:ext uri="{FF2B5EF4-FFF2-40B4-BE49-F238E27FC236}">
                <a16:creationId xmlns:a16="http://schemas.microsoft.com/office/drawing/2014/main" id="{D501C139-0EF0-6F4D-93C3-3ABD43F1B9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Notes Placeholder 2">
            <a:extLst>
              <a:ext uri="{FF2B5EF4-FFF2-40B4-BE49-F238E27FC236}">
                <a16:creationId xmlns:a16="http://schemas.microsoft.com/office/drawing/2014/main" id="{1FA2790D-8943-184F-96DB-7FF55CA098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5C1C29-DEAC-0744-AD72-21D5782698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EA8139-D64A-F341-AE94-9B5EC4B8114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1689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>
            <a:extLst>
              <a:ext uri="{FF2B5EF4-FFF2-40B4-BE49-F238E27FC236}">
                <a16:creationId xmlns:a16="http://schemas.microsoft.com/office/drawing/2014/main" id="{D501C139-0EF0-6F4D-93C3-3ABD43F1B9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Notes Placeholder 2">
            <a:extLst>
              <a:ext uri="{FF2B5EF4-FFF2-40B4-BE49-F238E27FC236}">
                <a16:creationId xmlns:a16="http://schemas.microsoft.com/office/drawing/2014/main" id="{1FA2790D-8943-184F-96DB-7FF55CA098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5C1C29-DEAC-0744-AD72-21D5782698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EA8139-D64A-F341-AE94-9B5EC4B8114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8079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>
            <a:extLst>
              <a:ext uri="{FF2B5EF4-FFF2-40B4-BE49-F238E27FC236}">
                <a16:creationId xmlns:a16="http://schemas.microsoft.com/office/drawing/2014/main" id="{D501C139-0EF0-6F4D-93C3-3ABD43F1B9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Notes Placeholder 2">
            <a:extLst>
              <a:ext uri="{FF2B5EF4-FFF2-40B4-BE49-F238E27FC236}">
                <a16:creationId xmlns:a16="http://schemas.microsoft.com/office/drawing/2014/main" id="{1FA2790D-8943-184F-96DB-7FF55CA098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Has anyone heard of a syndrome before, or know someone who has a syndrome? Has anyone heard of Downs syndrome, or cystic fibrosis?</a:t>
            </a:r>
          </a:p>
          <a:p>
            <a:pPr eaLnBrk="1" hangingPunct="1"/>
            <a:r>
              <a:rPr lang="en-US" altLang="en-US" dirty="0"/>
              <a:t>What are symptoms, does anyone know what they might be? How about hearing loss, feeling exhausted, physical differences in how we look?</a:t>
            </a:r>
          </a:p>
          <a:p>
            <a:pPr eaLnBrk="1" hangingPunct="1"/>
            <a:r>
              <a:rPr lang="en-US" altLang="en-US" dirty="0"/>
              <a:t>A syndrome often describes a group of 1 or more different symptoms.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5C1C29-DEAC-0744-AD72-21D5782698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EA8139-D64A-F341-AE94-9B5EC4B8114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7581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>
            <a:extLst>
              <a:ext uri="{FF2B5EF4-FFF2-40B4-BE49-F238E27FC236}">
                <a16:creationId xmlns:a16="http://schemas.microsoft.com/office/drawing/2014/main" id="{D501C139-0EF0-6F4D-93C3-3ABD43F1B9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Notes Placeholder 2">
            <a:extLst>
              <a:ext uri="{FF2B5EF4-FFF2-40B4-BE49-F238E27FC236}">
                <a16:creationId xmlns:a16="http://schemas.microsoft.com/office/drawing/2014/main" id="{1FA2790D-8943-184F-96DB-7FF55CA098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Has anyone heard of a syndrome before, or know someone who has a syndrome? Has anyone heard of Downs syndrome, or cystic fibrosis?</a:t>
            </a:r>
          </a:p>
          <a:p>
            <a:pPr eaLnBrk="1" hangingPunct="1"/>
            <a:r>
              <a:rPr lang="en-US" altLang="en-US" dirty="0"/>
              <a:t>What are symptoms, does anyone know what they might be? How about hearing loss, feeling exhausted, physical differences in how we look?</a:t>
            </a:r>
          </a:p>
          <a:p>
            <a:pPr eaLnBrk="1" hangingPunct="1"/>
            <a:r>
              <a:rPr lang="en-US" altLang="en-US" dirty="0"/>
              <a:t>A syndrome often describes a group of 1 or more different symptoms.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5C1C29-DEAC-0744-AD72-21D5782698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EA8139-D64A-F341-AE94-9B5EC4B8114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607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>
            <a:extLst>
              <a:ext uri="{FF2B5EF4-FFF2-40B4-BE49-F238E27FC236}">
                <a16:creationId xmlns:a16="http://schemas.microsoft.com/office/drawing/2014/main" id="{D501C139-0EF0-6F4D-93C3-3ABD43F1B9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Notes Placeholder 2">
            <a:extLst>
              <a:ext uri="{FF2B5EF4-FFF2-40B4-BE49-F238E27FC236}">
                <a16:creationId xmlns:a16="http://schemas.microsoft.com/office/drawing/2014/main" id="{1FA2790D-8943-184F-96DB-7FF55CA098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5C1C29-DEAC-0744-AD72-21D5782698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EA8139-D64A-F341-AE94-9B5EC4B8114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4007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>
            <a:extLst>
              <a:ext uri="{FF2B5EF4-FFF2-40B4-BE49-F238E27FC236}">
                <a16:creationId xmlns:a16="http://schemas.microsoft.com/office/drawing/2014/main" id="{D501C139-0EF0-6F4D-93C3-3ABD43F1B9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Notes Placeholder 2">
            <a:extLst>
              <a:ext uri="{FF2B5EF4-FFF2-40B4-BE49-F238E27FC236}">
                <a16:creationId xmlns:a16="http://schemas.microsoft.com/office/drawing/2014/main" id="{1FA2790D-8943-184F-96DB-7FF55CA098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5C1C29-DEAC-0744-AD72-21D5782698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EA8139-D64A-F341-AE94-9B5EC4B8114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668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>
            <a:extLst>
              <a:ext uri="{FF2B5EF4-FFF2-40B4-BE49-F238E27FC236}">
                <a16:creationId xmlns:a16="http://schemas.microsoft.com/office/drawing/2014/main" id="{D501C139-0EF0-6F4D-93C3-3ABD43F1B9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Notes Placeholder 2">
            <a:extLst>
              <a:ext uri="{FF2B5EF4-FFF2-40B4-BE49-F238E27FC236}">
                <a16:creationId xmlns:a16="http://schemas.microsoft.com/office/drawing/2014/main" id="{1FA2790D-8943-184F-96DB-7FF55CA098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5C1C29-DEAC-0744-AD72-21D5782698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EA8139-D64A-F341-AE94-9B5EC4B8114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528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>
            <a:extLst>
              <a:ext uri="{FF2B5EF4-FFF2-40B4-BE49-F238E27FC236}">
                <a16:creationId xmlns:a16="http://schemas.microsoft.com/office/drawing/2014/main" id="{D501C139-0EF0-6F4D-93C3-3ABD43F1B9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Notes Placeholder 2">
            <a:extLst>
              <a:ext uri="{FF2B5EF4-FFF2-40B4-BE49-F238E27FC236}">
                <a16:creationId xmlns:a16="http://schemas.microsoft.com/office/drawing/2014/main" id="{1FA2790D-8943-184F-96DB-7FF55CA098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5C1C29-DEAC-0744-AD72-21D5782698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EA8139-D64A-F341-AE94-9B5EC4B8114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852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>
            <a:extLst>
              <a:ext uri="{FF2B5EF4-FFF2-40B4-BE49-F238E27FC236}">
                <a16:creationId xmlns:a16="http://schemas.microsoft.com/office/drawing/2014/main" id="{D501C139-0EF0-6F4D-93C3-3ABD43F1B9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Notes Placeholder 2">
            <a:extLst>
              <a:ext uri="{FF2B5EF4-FFF2-40B4-BE49-F238E27FC236}">
                <a16:creationId xmlns:a16="http://schemas.microsoft.com/office/drawing/2014/main" id="{1FA2790D-8943-184F-96DB-7FF55CA098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5C1C29-DEAC-0744-AD72-21D5782698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EA8139-D64A-F341-AE94-9B5EC4B8114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691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>
            <a:extLst>
              <a:ext uri="{FF2B5EF4-FFF2-40B4-BE49-F238E27FC236}">
                <a16:creationId xmlns:a16="http://schemas.microsoft.com/office/drawing/2014/main" id="{D501C139-0EF0-6F4D-93C3-3ABD43F1B9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Notes Placeholder 2">
            <a:extLst>
              <a:ext uri="{FF2B5EF4-FFF2-40B4-BE49-F238E27FC236}">
                <a16:creationId xmlns:a16="http://schemas.microsoft.com/office/drawing/2014/main" id="{1FA2790D-8943-184F-96DB-7FF55CA098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5C1C29-DEAC-0744-AD72-21D5782698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EA8139-D64A-F341-AE94-9B5EC4B8114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219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6573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>
            <a:extLst>
              <a:ext uri="{FF2B5EF4-FFF2-40B4-BE49-F238E27FC236}">
                <a16:creationId xmlns:a16="http://schemas.microsoft.com/office/drawing/2014/main" id="{D501C139-0EF0-6F4D-93C3-3ABD43F1B9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Notes Placeholder 2">
            <a:extLst>
              <a:ext uri="{FF2B5EF4-FFF2-40B4-BE49-F238E27FC236}">
                <a16:creationId xmlns:a16="http://schemas.microsoft.com/office/drawing/2014/main" id="{1FA2790D-8943-184F-96DB-7FF55CA098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5C1C29-DEAC-0744-AD72-21D5782698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EA8139-D64A-F341-AE94-9B5EC4B8114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488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>
            <a:extLst>
              <a:ext uri="{FF2B5EF4-FFF2-40B4-BE49-F238E27FC236}">
                <a16:creationId xmlns:a16="http://schemas.microsoft.com/office/drawing/2014/main" id="{D501C139-0EF0-6F4D-93C3-3ABD43F1B9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Notes Placeholder 2">
            <a:extLst>
              <a:ext uri="{FF2B5EF4-FFF2-40B4-BE49-F238E27FC236}">
                <a16:creationId xmlns:a16="http://schemas.microsoft.com/office/drawing/2014/main" id="{1FA2790D-8943-184F-96DB-7FF55CA098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5C1C29-DEAC-0744-AD72-21D5782698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EA8139-D64A-F341-AE94-9B5EC4B8114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045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>
            <a:extLst>
              <a:ext uri="{FF2B5EF4-FFF2-40B4-BE49-F238E27FC236}">
                <a16:creationId xmlns:a16="http://schemas.microsoft.com/office/drawing/2014/main" id="{D501C139-0EF0-6F4D-93C3-3ABD43F1B9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Notes Placeholder 2">
            <a:extLst>
              <a:ext uri="{FF2B5EF4-FFF2-40B4-BE49-F238E27FC236}">
                <a16:creationId xmlns:a16="http://schemas.microsoft.com/office/drawing/2014/main" id="{1FA2790D-8943-184F-96DB-7FF55CA098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5C1C29-DEAC-0744-AD72-21D5782698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EA8139-D64A-F341-AE94-9B5EC4B8114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0922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>
            <a:extLst>
              <a:ext uri="{FF2B5EF4-FFF2-40B4-BE49-F238E27FC236}">
                <a16:creationId xmlns:a16="http://schemas.microsoft.com/office/drawing/2014/main" id="{D501C139-0EF0-6F4D-93C3-3ABD43F1B9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Notes Placeholder 2">
            <a:extLst>
              <a:ext uri="{FF2B5EF4-FFF2-40B4-BE49-F238E27FC236}">
                <a16:creationId xmlns:a16="http://schemas.microsoft.com/office/drawing/2014/main" id="{1FA2790D-8943-184F-96DB-7FF55CA098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5C1C29-DEAC-0744-AD72-21D5782698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EA8139-D64A-F341-AE94-9B5EC4B8114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840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D9CEB6C-AF38-0245-97E0-CA447C1B43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490B4BF-3DAB-C14B-8CAB-0576D5517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170868"/>
            <a:ext cx="9072538" cy="60071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10">
            <a:extLst>
              <a:ext uri="{FF2B5EF4-FFF2-40B4-BE49-F238E27FC236}">
                <a16:creationId xmlns:a16="http://schemas.microsoft.com/office/drawing/2014/main" id="{69B7F88F-84CF-2B4C-8B31-265068285F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2725" y="6318250"/>
            <a:ext cx="1798638" cy="4413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www.smith-magenis.org</a:t>
            </a:r>
          </a:p>
        </p:txBody>
      </p:sp>
      <p:sp>
        <p:nvSpPr>
          <p:cNvPr id="5" name="Footer Placeholder 11">
            <a:extLst>
              <a:ext uri="{FF2B5EF4-FFF2-40B4-BE49-F238E27FC236}">
                <a16:creationId xmlns:a16="http://schemas.microsoft.com/office/drawing/2014/main" id="{F7696375-5D97-5540-A4DF-682276127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76713" y="6318250"/>
            <a:ext cx="3740150" cy="4413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GB"/>
              <a:t>Registered UK Charity 1072573 | Registered Scottish Charity SC044841</a:t>
            </a:r>
            <a:endParaRPr lang="en-GB" dirty="0"/>
          </a:p>
        </p:txBody>
      </p:sp>
      <p:sp>
        <p:nvSpPr>
          <p:cNvPr id="6" name="Slide Number Placeholder 12">
            <a:extLst>
              <a:ext uri="{FF2B5EF4-FFF2-40B4-BE49-F238E27FC236}">
                <a16:creationId xmlns:a16="http://schemas.microsoft.com/office/drawing/2014/main" id="{343E96A6-0881-3A4B-8C1E-9FEA3F6D0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2350" y="6318250"/>
            <a:ext cx="1619250" cy="4413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DD8BCB2-1460-3948-8F81-432B55F37E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263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139CB-4FC3-4349-A1C1-94D939151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776C27-1D52-BA42-95A4-49BC5B39BA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D6123E-540D-2045-A4DB-8E7AB9FBFB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2725" y="6318250"/>
            <a:ext cx="1798638" cy="4413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3DCAC86-5DAB-E347-A1DF-9BBED948ED73}" type="datetime1">
              <a:rPr lang="en-GB"/>
              <a:pPr>
                <a:defRPr/>
              </a:pPr>
              <a:t>13/12/2021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DA889-DE7E-8B40-BDEF-D9A45153F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76713" y="6318250"/>
            <a:ext cx="3740150" cy="4413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A070C-245C-AA4C-9157-43D9F6725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2350" y="6318250"/>
            <a:ext cx="1619250" cy="4413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FF84ED4-3095-1D46-B992-FD6ED6E661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744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B06E47-5671-314B-B38A-F0DD86067F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8CFD8E-A321-D247-B608-7C9FEB0C80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2772A-020C-1C48-BC6B-0D6F32E33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2725" y="6318250"/>
            <a:ext cx="1798638" cy="4413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E1F577-A1F4-854D-87AC-2BE8BA6D7092}" type="datetime1">
              <a:rPr lang="en-GB"/>
              <a:pPr>
                <a:defRPr/>
              </a:pPr>
              <a:t>13/12/2021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936E4-B576-C24F-AC74-09E17D2FB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76713" y="6318250"/>
            <a:ext cx="3740150" cy="4413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521AB-DFA1-3E49-80B5-2E955F926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2350" y="6318250"/>
            <a:ext cx="1619250" cy="4413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57C8C89-1238-3E4E-94A6-3EDD1A959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340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D76B2-2292-0049-AD4B-B82B35EB85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196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A02D7-B439-B344-B6E7-C02B2F3D2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B88D5D-BA83-274C-8811-34B19E9E1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9E681-E5BA-0041-8966-1D1881E121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2725" y="6318250"/>
            <a:ext cx="1798638" cy="4413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E7D8350-3C7D-AC41-86B3-3553E6CDD9ED}" type="datetime1">
              <a:rPr lang="en-GB"/>
              <a:pPr>
                <a:defRPr/>
              </a:pPr>
              <a:t>13/12/2021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53D684-3E2B-B643-9B59-0B35ACBB5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76713" y="6318250"/>
            <a:ext cx="3740150" cy="4413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6614D-F5F5-644A-8E4C-652ADC607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2350" y="6318250"/>
            <a:ext cx="1619250" cy="4413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8F58D15-768E-6941-9B0C-803237E519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187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C53B5-1234-D742-ACB1-1D5A871EB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1A74C-90AB-0E43-9A4B-BD05E84A68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9CF44B-8958-D648-B100-09CC2C146F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ACE7E4-383F-6249-84BF-A7F96F9F52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2725" y="6318250"/>
            <a:ext cx="1798638" cy="4413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CAE8543-9F01-AC4A-A9C3-CDCCD2B26107}" type="datetime1">
              <a:rPr lang="en-GB"/>
              <a:pPr>
                <a:defRPr/>
              </a:pPr>
              <a:t>13/12/2021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AB8DA6-04D0-7446-834B-183CD3151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76713" y="6318250"/>
            <a:ext cx="3740150" cy="4413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8EEDF-B8CD-6840-92BF-44BFDC6F4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2350" y="6318250"/>
            <a:ext cx="1619250" cy="4413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F4C4B54-211A-2F4F-922C-54AD7E8E53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068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67102-5848-0C42-8CF4-27E8D9EB7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543CB5-EBB6-2B49-B4FA-C93E7DB945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9FD175-B60E-7B45-A26C-B1C853862E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75C09D-8F88-CF47-BD4A-CFC758B91E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917891-3837-E441-B444-55C049D7B1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BAA235-5A83-7B4C-86E8-7A8BB56A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2725" y="6318250"/>
            <a:ext cx="1798638" cy="4413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9459EC4-ABA0-0C44-A567-7EA5FC048704}" type="datetime1">
              <a:rPr lang="en-GB"/>
              <a:pPr>
                <a:defRPr/>
              </a:pPr>
              <a:t>13/12/2021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2EDF48-7A4F-0045-8209-6628B3166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76713" y="6318250"/>
            <a:ext cx="3740150" cy="4413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190379-61CF-9447-943E-A6572E265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2350" y="6318250"/>
            <a:ext cx="1619250" cy="4413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FBE63B-CFB9-AE4A-BB12-ECF35FC5B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658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9A6D5-F2F9-DB47-AACC-7B37E6A2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BDA0C8-0256-5946-B127-3C0A3F0E42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2725" y="6318250"/>
            <a:ext cx="1798638" cy="4413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D007DD6-8979-9E44-8C70-9F3800D2A137}" type="datetime1">
              <a:rPr lang="en-GB"/>
              <a:pPr>
                <a:defRPr/>
              </a:pPr>
              <a:t>13/12/2021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2F7708-01DD-E745-90B3-957C9327B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76713" y="6318250"/>
            <a:ext cx="3740150" cy="4413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F07C6C-8082-3247-9B37-AA9673CDD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2350" y="6318250"/>
            <a:ext cx="1619250" cy="4413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2374FD0-19D0-6743-A7FF-AEACBE5753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36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A915FA-9F16-9A4B-8991-8303DFC5D9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2725" y="6318250"/>
            <a:ext cx="1798638" cy="4413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D331AE7-6D75-3F44-BC0C-9C9E1E9451DB}" type="datetime1">
              <a:rPr lang="en-GB"/>
              <a:pPr>
                <a:defRPr/>
              </a:pPr>
              <a:t>13/12/2021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CC43D8-4E26-CD43-B72E-07DC8625E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76713" y="6318250"/>
            <a:ext cx="3740150" cy="4413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A3D611-EECF-7A4F-A45B-56DD76D05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2350" y="6318250"/>
            <a:ext cx="1619250" cy="4413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6502FA1-4070-DE43-B983-C5F22D4F07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436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0E070-8172-FC4D-A188-F07FA86DE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63D8E-A411-8B48-A5A7-97250D4B5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9D99E-8127-E14D-8C68-65CB2C028C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93D534-1062-A141-89E9-EDA56D1345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2725" y="6318250"/>
            <a:ext cx="1798638" cy="4413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D009EFC-55D6-5F46-ACB1-6A9D792D91CF}" type="datetime1">
              <a:rPr lang="en-GB"/>
              <a:pPr>
                <a:defRPr/>
              </a:pPr>
              <a:t>13/12/2021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0E2E7C-EFEB-B14E-B7AF-B35EB6FBC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76713" y="6318250"/>
            <a:ext cx="3740150" cy="4413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5F81A7-179C-9E49-8046-58DE716C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2350" y="6318250"/>
            <a:ext cx="1619250" cy="4413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0EA7F16-1131-CE4B-9BA7-9079AED10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38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88252-633D-634E-8580-007D825BA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C7E719-ACA2-2041-BCF5-E0E2ED29B8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7FCA9E-72EB-714F-9A7F-2661955F98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7CE13A-1EEC-6746-9F1F-8EB27D70CA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2725" y="6318250"/>
            <a:ext cx="1798638" cy="4413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F6832F-A298-654D-919A-4E4BD072B11D}" type="datetime1">
              <a:rPr lang="en-GB"/>
              <a:pPr>
                <a:defRPr/>
              </a:pPr>
              <a:t>13/12/2021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B9CE8-FFDD-634C-B654-FB51F0825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76713" y="6318250"/>
            <a:ext cx="3740150" cy="4413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8267D9-882A-6641-8CCB-6FF2BBB4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2350" y="6318250"/>
            <a:ext cx="1619250" cy="4413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F1F5A85-9AF3-ED4A-B3AB-D9119707E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122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6C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0BB0DFD-E1C8-4349-9370-4AB9EC9E66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82725" y="1389063"/>
            <a:ext cx="9072563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0BC11DF-D9F4-854D-B5B2-739D8E5507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725" y="2187575"/>
            <a:ext cx="9072563" cy="398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8" name="Picture 6">
            <a:extLst>
              <a:ext uri="{FF2B5EF4-FFF2-40B4-BE49-F238E27FC236}">
                <a16:creationId xmlns:a16="http://schemas.microsoft.com/office/drawing/2014/main" id="{09F205F0-17F9-B249-9289-477127F346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18775" y="5189538"/>
            <a:ext cx="1673225" cy="166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8">
            <a:extLst>
              <a:ext uri="{FF2B5EF4-FFF2-40B4-BE49-F238E27FC236}">
                <a16:creationId xmlns:a16="http://schemas.microsoft.com/office/drawing/2014/main" id="{E7ED7AD4-EA64-974F-B3CE-C96B191398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1570038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1">
            <a:extLst>
              <a:ext uri="{FF2B5EF4-FFF2-40B4-BE49-F238E27FC236}">
                <a16:creationId xmlns:a16="http://schemas.microsoft.com/office/drawing/2014/main" id="{13409BD0-A8F8-1840-9A83-FFFBC361ABE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6413" y="73025"/>
            <a:ext cx="93345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Box 12">
            <a:extLst>
              <a:ext uri="{FF2B5EF4-FFF2-40B4-BE49-F238E27FC236}">
                <a16:creationId xmlns:a16="http://schemas.microsoft.com/office/drawing/2014/main" id="{2CCC40AE-27A6-684C-AF9E-7C919E78FD7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83050" y="1022350"/>
            <a:ext cx="40290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200">
                <a:solidFill>
                  <a:schemeClr val="bg1"/>
                </a:solidFill>
                <a:latin typeface="Dancing Script" panose="03080600040507000D00" pitchFamily="66" charset="77"/>
              </a:rPr>
              <a:t>Connecting Families | Raising Awareness | Building Futures</a:t>
            </a:r>
          </a:p>
        </p:txBody>
      </p:sp>
      <p:sp>
        <p:nvSpPr>
          <p:cNvPr id="1032" name="TextBox 15">
            <a:extLst>
              <a:ext uri="{FF2B5EF4-FFF2-40B4-BE49-F238E27FC236}">
                <a16:creationId xmlns:a16="http://schemas.microsoft.com/office/drawing/2014/main" id="{3484A661-120F-2A45-A5C7-B2871F0586F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016250" y="6378575"/>
            <a:ext cx="64468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2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rPr>
              <a:t>www.smith-magenis.org  | Registered UK Charity (CIO) 1186647 | Registered Scottish Charity (SCIO) SC050921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1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Open Sans Condensed Light" panose="020B0306030504020204" pitchFamily="34" charset="0"/>
          <a:ea typeface="Open Sans Condensed Light" panose="020B0306030504020204" pitchFamily="34" charset="0"/>
          <a:cs typeface="Open Sans Condensed Light" panose="020B0306030504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Open Sans Condensed Light" panose="020B0306030504020204" pitchFamily="34" charset="0"/>
          <a:cs typeface="Open Sans Condensed Light" panose="020B0306030504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Open Sans Condensed Light" panose="020B0306030504020204" pitchFamily="34" charset="0"/>
          <a:cs typeface="Open Sans Condensed Light" panose="020B0306030504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Open Sans Condensed Light" panose="020B0306030504020204" pitchFamily="34" charset="0"/>
          <a:cs typeface="Open Sans Condensed Light" panose="020B0306030504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Open Sans Condensed Light" panose="020B0306030504020204" pitchFamily="34" charset="0"/>
          <a:cs typeface="Open Sans Condensed Light" panose="020B0306030504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Open Sans Condensed Light" panose="020B0306030504020204" pitchFamily="34" charset="0"/>
          <a:cs typeface="Open Sans Condensed Light" panose="020B0306030504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Open Sans Condensed Light" panose="020B0306030504020204" pitchFamily="34" charset="0"/>
          <a:cs typeface="Open Sans Condensed Light" panose="020B0306030504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Open Sans Condensed Light" panose="020B0306030504020204" pitchFamily="34" charset="0"/>
          <a:cs typeface="Open Sans Condensed Light" panose="020B0306030504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Open Sans Condensed Light" panose="020B0306030504020204" pitchFamily="34" charset="0"/>
          <a:cs typeface="Open Sans Condensed Light" panose="020B0306030504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Open Sans Condensed Light" panose="020B0306030504020204" pitchFamily="34" charset="0"/>
          <a:ea typeface="Open Sans Condensed Light" panose="020B0306030504020204" pitchFamily="34" charset="0"/>
          <a:cs typeface="Open Sans Condensed Light" panose="020B030603050402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Open Sans Condensed Light" panose="020B0306030504020204" pitchFamily="34" charset="0"/>
          <a:ea typeface="Open Sans Condensed Light" panose="020B0306030504020204" pitchFamily="34" charset="0"/>
          <a:cs typeface="Open Sans Condensed Light" panose="020B0306030504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Open Sans Condensed Light" panose="020B0306030504020204" pitchFamily="34" charset="0"/>
          <a:ea typeface="Open Sans Condensed Light" panose="020B0306030504020204" pitchFamily="34" charset="0"/>
          <a:cs typeface="Open Sans Condensed Light" panose="020B030603050402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Open Sans Condensed Light" panose="020B0306030504020204" pitchFamily="34" charset="0"/>
          <a:ea typeface="Open Sans Condensed Light" panose="020B0306030504020204" pitchFamily="34" charset="0"/>
          <a:cs typeface="Open Sans Condensed Light" panose="020B0306030504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Open Sans Condensed Light" panose="020B0306030504020204" pitchFamily="34" charset="0"/>
          <a:ea typeface="Open Sans Condensed Light" panose="020B0306030504020204" pitchFamily="34" charset="0"/>
          <a:cs typeface="Open Sans Condensed Light" panose="020B03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tiff"/><Relationship Id="rId7" Type="http://schemas.openxmlformats.org/officeDocument/2006/relationships/image" Target="../media/image11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tiff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EE5D3C53-83F7-0340-BB45-1DFA237F5A2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87040" y="2550160"/>
            <a:ext cx="9995127" cy="1827439"/>
          </a:xfrm>
        </p:spPr>
        <p:txBody>
          <a:bodyPr/>
          <a:lstStyle/>
          <a:p>
            <a:pPr eaLnBrk="1" hangingPunct="1"/>
            <a:r>
              <a:rPr lang="en-US" alt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What is </a:t>
            </a:r>
            <a:br>
              <a:rPr lang="en-US" altLang="en-US" sz="4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Smith-</a:t>
            </a:r>
            <a:r>
              <a:rPr lang="en-US" alt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Magenis</a:t>
            </a:r>
            <a:r>
              <a:rPr lang="en-US" alt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Syndrome (SMS)?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EE5D3C53-83F7-0340-BB45-1DFA237F5A2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16820" y="1668962"/>
            <a:ext cx="9995127" cy="1049337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jovial moon represents the pure, fun, and happy personality of people with SMS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8B445A-4EA4-E04C-8419-A440BF9DE3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7620" y="3451707"/>
            <a:ext cx="1727643" cy="17919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5FCAC8-9BBD-AF44-B52C-428CA7264ED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0348" y="2979178"/>
            <a:ext cx="1828355" cy="237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68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EE5D3C53-83F7-0340-BB45-1DFA237F5A2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75733" y="1256983"/>
            <a:ext cx="11319933" cy="1049337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But there is also the dark and cold side of the moon…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F6112C-BE71-0046-966B-A796C57E43E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1660" y="2306320"/>
            <a:ext cx="2017708" cy="373507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0B3CEAD-CA29-B544-9D3F-23D6D202A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8684" y="3163330"/>
            <a:ext cx="4846529" cy="230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9pPr>
          </a:lstStyle>
          <a:p>
            <a:pPr marL="571500" indent="-571500" algn="l" eaLnBrk="1" hangingPunct="1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Self-injury</a:t>
            </a:r>
          </a:p>
          <a:p>
            <a:pPr marL="571500" indent="-571500" algn="l" eaLnBrk="1" hangingPunct="1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Aggression</a:t>
            </a:r>
          </a:p>
          <a:p>
            <a:pPr marL="571500" indent="-571500" algn="l" eaLnBrk="1" hangingPunct="1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Destruction</a:t>
            </a:r>
          </a:p>
          <a:p>
            <a:pPr marL="571500" indent="-571500" algn="l" eaLnBrk="1" hangingPunct="1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Meltdowns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0A57114-4E9D-B343-BBE8-F31066192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6560" y="2423437"/>
            <a:ext cx="6914522" cy="739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9pPr>
          </a:lstStyle>
          <a:p>
            <a:pPr algn="l" eaLnBrk="1" hangingPunct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This can mean some difficult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behaviours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like:</a:t>
            </a:r>
          </a:p>
        </p:txBody>
      </p:sp>
    </p:spTree>
    <p:extLst>
      <p:ext uri="{BB962C8B-B14F-4D97-AF65-F5344CB8AC3E}">
        <p14:creationId xmlns:p14="http://schemas.microsoft.com/office/powerpoint/2010/main" val="116925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EE5D3C53-83F7-0340-BB45-1DFA237F5A2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21272" y="1419453"/>
            <a:ext cx="11233847" cy="1049337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And many people with SMS face complex health challenges…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8A955C-1BAE-C447-8AAD-981DB17906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9833" y="2720701"/>
            <a:ext cx="5116726" cy="328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55266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EE5D3C53-83F7-0340-BB45-1DFA237F5A2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20712" y="1322630"/>
            <a:ext cx="9995127" cy="1049337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warmth of the sun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symbolises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affection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CF4B94-03CD-C244-BFDB-22289FEC40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3955" y="2164080"/>
            <a:ext cx="2804160" cy="28041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28F381-3312-6343-85A6-22AD7CE60FB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9840" y="6858000"/>
            <a:ext cx="2115135" cy="301190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BD1EB6B-A586-E14F-BDA4-997BF5998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270" y="4881155"/>
            <a:ext cx="11213528" cy="664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9pPr>
          </a:lstStyle>
          <a:p>
            <a:pPr eaLnBrk="1" hangingPunct="1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People with SMS want to be the centre of our universe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955B80-73CA-5142-8D7F-71521E1DE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471" y="5458564"/>
            <a:ext cx="9995127" cy="664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9pPr>
          </a:lstStyle>
          <a:p>
            <a:pPr eaLnBrk="1" hangingPunct="1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like the sun is in the solar system </a:t>
            </a:r>
          </a:p>
        </p:txBody>
      </p:sp>
    </p:spTree>
    <p:extLst>
      <p:ext uri="{BB962C8B-B14F-4D97-AF65-F5344CB8AC3E}">
        <p14:creationId xmlns:p14="http://schemas.microsoft.com/office/powerpoint/2010/main" val="13480556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62 -0.0831 L -0.45091 -0.72754 " pathEditMode="relative" ptsTypes="AA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EE5D3C53-83F7-0340-BB45-1DFA237F5A2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78472" y="1300481"/>
            <a:ext cx="10532808" cy="1160144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sun is </a:t>
            </a:r>
            <a:r>
              <a:rPr lang="en-US" altLang="en-US" sz="3600" dirty="0">
                <a:solidFill>
                  <a:srgbClr val="F9E6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yellow, 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colour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that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symbolises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72FCE1-E01C-1947-9390-F134833CA9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8413" y="2123916"/>
            <a:ext cx="1789587" cy="285495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607CF53-CDDA-F74F-B2A3-9EFEB7278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0" y="2460625"/>
            <a:ext cx="4836959" cy="225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9pPr>
          </a:lstStyle>
          <a:p>
            <a:pPr marL="571500" indent="-571500" algn="l" eaLnBrk="1" hangingPunct="1"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rgbClr val="F9E6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</a:t>
            </a:r>
          </a:p>
          <a:p>
            <a:pPr marL="571500" indent="-571500" algn="l" eaLnBrk="1" hangingPunct="1"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rgbClr val="F9E6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Happiness</a:t>
            </a:r>
          </a:p>
          <a:p>
            <a:pPr marL="571500" indent="-571500" algn="l" eaLnBrk="1" hangingPunct="1"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rgbClr val="F9E6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4EDEB5-9A2E-E245-ABC6-2CDFA13EB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772" y="4973556"/>
            <a:ext cx="10839668" cy="86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9pPr>
          </a:lstStyle>
          <a:p>
            <a:pPr eaLnBrk="1" hangingPunct="1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People with SMS love to hug – they are known for it!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465274-0958-D049-856A-D40F5037FB1F}"/>
              </a:ext>
            </a:extLst>
          </p:cNvPr>
          <p:cNvSpPr txBox="1"/>
          <p:nvPr/>
        </p:nvSpPr>
        <p:spPr>
          <a:xfrm>
            <a:off x="4245153" y="5779969"/>
            <a:ext cx="376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9E656"/>
                </a:solidFill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#</a:t>
            </a:r>
            <a:r>
              <a:rPr lang="en-GB" sz="2400" dirty="0" err="1">
                <a:solidFill>
                  <a:srgbClr val="F9E656"/>
                </a:solidFill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SMSHugorbeHugged</a:t>
            </a:r>
            <a:endParaRPr lang="en-US" altLang="en-US" sz="2400" b="1" dirty="0">
              <a:solidFill>
                <a:srgbClr val="F9E656"/>
              </a:solidFill>
              <a:latin typeface="Arial" panose="020B0604020202020204" pitchFamily="34" charset="0"/>
              <a:ea typeface="Open Sans Condensed Light" panose="020B03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01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EE5D3C53-83F7-0340-BB45-1DFA237F5A2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78472" y="1422401"/>
            <a:ext cx="10532808" cy="1160144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sun has 17 points and there are 11 stars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B66845-9996-D241-8B56-249FF6E787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320" y="2450465"/>
            <a:ext cx="3703320" cy="37033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6525CD-29DA-5B43-AD14-BB40EBCEA9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2807" y="3434715"/>
            <a:ext cx="1740345" cy="173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13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EE5D3C53-83F7-0340-BB45-1DFA237F5A2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77701" y="1832114"/>
            <a:ext cx="10532808" cy="901147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This represents a deletion or mutation on chromosome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2572524-D9EC-AC48-9308-FACC8FF9B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394" y="2933701"/>
            <a:ext cx="3795422" cy="131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9pPr>
          </a:lstStyle>
          <a:p>
            <a:pPr eaLnBrk="1" hangingPunct="1"/>
            <a:r>
              <a:rPr lang="en-US" altLang="en-US" sz="8000" b="1" dirty="0">
                <a:solidFill>
                  <a:srgbClr val="F9E6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17p11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E5552B6-D12C-E248-9A58-24B1B5D26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14" y="4452731"/>
            <a:ext cx="10532808" cy="901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9pPr>
          </a:lstStyle>
          <a:p>
            <a:pPr eaLnBrk="1" hangingPunct="1"/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It is also why we have our international awareness day on the 17</a:t>
            </a:r>
            <a:r>
              <a:rPr lang="en-US" altLang="en-US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November (17/11)</a:t>
            </a:r>
          </a:p>
        </p:txBody>
      </p:sp>
    </p:spTree>
    <p:extLst>
      <p:ext uri="{BB962C8B-B14F-4D97-AF65-F5344CB8AC3E}">
        <p14:creationId xmlns:p14="http://schemas.microsoft.com/office/powerpoint/2010/main" val="125135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EE5D3C53-83F7-0340-BB45-1DFA237F5A2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836213" y="1748737"/>
            <a:ext cx="6762529" cy="1573584"/>
          </a:xfrm>
        </p:spPr>
        <p:txBody>
          <a:bodyPr/>
          <a:lstStyle/>
          <a:p>
            <a:pPr algn="l" eaLnBrk="1" hangingPunct="1"/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circle of stars represents our global SMS family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020CB3-BBCA-0749-974F-A29B0BAF0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932" y="1596887"/>
            <a:ext cx="4000500" cy="39878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2F49842-72C5-FC44-B3CC-E8CDE5895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6213" y="3844787"/>
            <a:ext cx="6762529" cy="188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9pPr>
          </a:lstStyle>
          <a:p>
            <a:pPr algn="l" eaLnBrk="1" hangingPunct="1"/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People with SMS shine brightly on their own and even brighter as a constellation</a:t>
            </a:r>
          </a:p>
        </p:txBody>
      </p:sp>
    </p:spTree>
    <p:extLst>
      <p:ext uri="{BB962C8B-B14F-4D97-AF65-F5344CB8AC3E}">
        <p14:creationId xmlns:p14="http://schemas.microsoft.com/office/powerpoint/2010/main" val="8834571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EE5D3C53-83F7-0340-BB45-1DFA237F5A2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78472" y="1422401"/>
            <a:ext cx="10532808" cy="956362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Blue is the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colour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of the sky, it symbolizes: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686250-6914-2E4E-8A43-A3BA75A784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3355" y="2507057"/>
            <a:ext cx="3342405" cy="334240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9BDF2F3-3099-024C-BE2B-93CBA768F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2479" y="2570453"/>
            <a:ext cx="5090161" cy="3215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9pPr>
          </a:lstStyle>
          <a:p>
            <a:pPr marL="571500" indent="-571500" algn="l" eaLnBrk="1" hangingPunct="1"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Trust</a:t>
            </a:r>
          </a:p>
          <a:p>
            <a:pPr marL="571500" indent="-571500" algn="l" eaLnBrk="1" hangingPunct="1"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Loyalty</a:t>
            </a:r>
          </a:p>
          <a:p>
            <a:pPr marL="571500" indent="-571500" algn="l" eaLnBrk="1" hangingPunct="1"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Confidence</a:t>
            </a:r>
          </a:p>
          <a:p>
            <a:pPr marL="571500" indent="-571500" algn="l" eaLnBrk="1" hangingPunct="1"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Understanding</a:t>
            </a:r>
          </a:p>
          <a:p>
            <a:pPr marL="571500" indent="-571500" algn="l" eaLnBrk="1" hangingPunct="1"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Stability</a:t>
            </a:r>
          </a:p>
        </p:txBody>
      </p:sp>
    </p:spTree>
    <p:extLst>
      <p:ext uri="{BB962C8B-B14F-4D97-AF65-F5344CB8AC3E}">
        <p14:creationId xmlns:p14="http://schemas.microsoft.com/office/powerpoint/2010/main" val="24528943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EE5D3C53-83F7-0340-BB45-1DFA237F5A2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88411" y="1175399"/>
            <a:ext cx="10532808" cy="956362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So, when you look up to the sky, or see our logo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714CCDB-5D66-7145-A76E-1813D0715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125" y="5404292"/>
            <a:ext cx="10532808" cy="95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9pPr>
          </a:lstStyle>
          <a:p>
            <a:pPr eaLnBrk="1" hangingPunct="1"/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Remember our story…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D39F5B-C547-5448-9064-FB6591B85B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6211" y="2393167"/>
            <a:ext cx="2836636" cy="28366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B0DBCB-2161-164C-A649-3550AA6C9A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3194" y="2203216"/>
            <a:ext cx="5906033" cy="31143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DC92DB-E93D-BE41-8033-08C13219D0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292429" y="2112547"/>
            <a:ext cx="4839844" cy="255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49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38E8A0D-A2DE-6E4A-9B7C-58DCD9038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697" y="2503554"/>
            <a:ext cx="5189838" cy="981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9pPr>
          </a:lstStyle>
          <a:p>
            <a:pPr algn="l" eaLnBrk="1" hangingPunct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Genes are like recipes for our body.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3A563E-4179-E248-B692-27FB62B991D4}"/>
              </a:ext>
            </a:extLst>
          </p:cNvPr>
          <p:cNvSpPr/>
          <p:nvPr/>
        </p:nvSpPr>
        <p:spPr>
          <a:xfrm>
            <a:off x="6588697" y="3686421"/>
            <a:ext cx="48454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Each gene is an instruction (like a recipe) that tells the body how to make us.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F26A869-A517-8C42-86C9-6C0943D0B8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460" y="1673608"/>
            <a:ext cx="5943029" cy="445727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ABA3ACF-159C-A14B-B3EB-489CB11FB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6412" y="1585646"/>
            <a:ext cx="5152188" cy="703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9pPr>
          </a:lstStyle>
          <a:p>
            <a:pPr algn="l" eaLnBrk="1" hangingPunct="1"/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So, what are genes?</a:t>
            </a:r>
          </a:p>
        </p:txBody>
      </p:sp>
    </p:spTree>
    <p:extLst>
      <p:ext uri="{BB962C8B-B14F-4D97-AF65-F5344CB8AC3E}">
        <p14:creationId xmlns:p14="http://schemas.microsoft.com/office/powerpoint/2010/main" val="302478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EE5D3C53-83F7-0340-BB45-1DFA237F5A2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88411" y="1175399"/>
            <a:ext cx="10532808" cy="956362"/>
          </a:xfrm>
        </p:spPr>
        <p:txBody>
          <a:bodyPr/>
          <a:lstStyle/>
          <a:p>
            <a:pPr eaLnBrk="1" hangingPunct="1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If there are clouds making it dark, never forget…</a:t>
            </a:r>
            <a:endParaRPr lang="en-US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714CCDB-5D66-7145-A76E-1813D0715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125" y="5404292"/>
            <a:ext cx="10532808" cy="95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9pPr>
          </a:lstStyle>
          <a:p>
            <a:pPr eaLnBrk="1" hangingPunct="1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That the the sun, moon, and stars are only temporarily hidden and are waiting to re-emerge</a:t>
            </a: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D39F5B-C547-5448-9064-FB6591B85B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6211" y="2393167"/>
            <a:ext cx="2836636" cy="28366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B0DBCB-2161-164C-A649-3550AA6C9A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3194" y="2203216"/>
            <a:ext cx="5906033" cy="31143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DC92DB-E93D-BE41-8033-08C13219D0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292429" y="2112547"/>
            <a:ext cx="4839844" cy="255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20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55 -0.00278 L 0.3944 -0.002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9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01 -0.00023 L -0.35494 0.00741 " pathEditMode="relative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AE489F35-E393-8D48-8BA0-DC4C99B3EB68}"/>
              </a:ext>
            </a:extLst>
          </p:cNvPr>
          <p:cNvSpPr txBox="1">
            <a:spLocks/>
          </p:cNvSpPr>
          <p:nvPr/>
        </p:nvSpPr>
        <p:spPr bwMode="auto">
          <a:xfrm>
            <a:off x="1150706" y="5345661"/>
            <a:ext cx="10109771" cy="716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9pPr>
          </a:lstStyle>
          <a:p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If we don’t follow a recipe, what might happen?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11CA28C-077A-3548-9379-561B6546C1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0846" y="1621375"/>
            <a:ext cx="4719261" cy="35394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79C7E31-07AF-D348-B671-3AD9443871A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9160" y="1621375"/>
            <a:ext cx="4671317" cy="350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6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EE5D3C53-83F7-0340-BB45-1DFA237F5A2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78786" y="2998371"/>
            <a:ext cx="10222788" cy="1454821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If we made a big mistake, like forgetting a key ingredient, this could result in a more serious problem.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0A9A36-686E-7643-8ADA-6E66CB127369}"/>
              </a:ext>
            </a:extLst>
          </p:cNvPr>
          <p:cNvSpPr/>
          <p:nvPr/>
        </p:nvSpPr>
        <p:spPr>
          <a:xfrm>
            <a:off x="1284270" y="4761169"/>
            <a:ext cx="98118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dirty="0">
                <a:solidFill>
                  <a:prstClr val="white"/>
                </a:solidFill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People with Smith-</a:t>
            </a:r>
            <a:r>
              <a:rPr lang="en-US" altLang="en-US" sz="2800" dirty="0" err="1">
                <a:solidFill>
                  <a:prstClr val="white"/>
                </a:solidFill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Magenis</a:t>
            </a:r>
            <a:r>
              <a:rPr lang="en-US" altLang="en-US" sz="2800" dirty="0">
                <a:solidFill>
                  <a:prstClr val="white"/>
                </a:solidFill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 syndrome have a missing (or sometimes faulty) gene.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7D613000-42FB-D74B-B36D-C6825873CF07}"/>
              </a:ext>
            </a:extLst>
          </p:cNvPr>
          <p:cNvSpPr txBox="1">
            <a:spLocks/>
          </p:cNvSpPr>
          <p:nvPr/>
        </p:nvSpPr>
        <p:spPr bwMode="auto">
          <a:xfrm>
            <a:off x="1078786" y="1630806"/>
            <a:ext cx="10335801" cy="136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9pPr>
          </a:lstStyle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 small mistake like forgetting chocolate chips might mean the cakes taste and look a bit different.</a:t>
            </a:r>
          </a:p>
        </p:txBody>
      </p:sp>
    </p:spTree>
    <p:extLst>
      <p:ext uri="{BB962C8B-B14F-4D97-AF65-F5344CB8AC3E}">
        <p14:creationId xmlns:p14="http://schemas.microsoft.com/office/powerpoint/2010/main" val="69021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/>
      <p:bldP spid="5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EE5D3C53-83F7-0340-BB45-1DFA237F5A2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167842" y="1387153"/>
            <a:ext cx="6054218" cy="704808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How do the SMS Foundation help?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E8CC78-7132-D246-B7BF-D8044CCD3A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249" y="2048858"/>
            <a:ext cx="2964602" cy="16601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848973-1BD4-B947-94BB-F473420C5DF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5629" y="2137249"/>
            <a:ext cx="2922795" cy="1644072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A29646CA-483B-AD4B-92BC-BE42A79ACD8A}"/>
              </a:ext>
            </a:extLst>
          </p:cNvPr>
          <p:cNvSpPr txBox="1">
            <a:spLocks/>
          </p:cNvSpPr>
          <p:nvPr/>
        </p:nvSpPr>
        <p:spPr bwMode="auto">
          <a:xfrm>
            <a:off x="1071979" y="3709035"/>
            <a:ext cx="1631097" cy="35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9pPr>
          </a:lstStyle>
          <a:p>
            <a:pPr algn="l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Conferences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1C684DE3-46CD-034C-A958-26F47825D9D2}"/>
              </a:ext>
            </a:extLst>
          </p:cNvPr>
          <p:cNvSpPr txBox="1">
            <a:spLocks/>
          </p:cNvSpPr>
          <p:nvPr/>
        </p:nvSpPr>
        <p:spPr bwMode="auto">
          <a:xfrm>
            <a:off x="4226312" y="3834101"/>
            <a:ext cx="2048609" cy="390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9pPr>
          </a:lstStyle>
          <a:p>
            <a:pPr algn="l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Emotional support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7FB4DF-0443-D74D-B28B-2295C06862F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945" y="4183241"/>
            <a:ext cx="2039578" cy="1529683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A88D79C7-A692-414B-AE68-4C39994E4B4F}"/>
              </a:ext>
            </a:extLst>
          </p:cNvPr>
          <p:cNvSpPr txBox="1">
            <a:spLocks/>
          </p:cNvSpPr>
          <p:nvPr/>
        </p:nvSpPr>
        <p:spPr bwMode="auto">
          <a:xfrm>
            <a:off x="229098" y="5876733"/>
            <a:ext cx="3336034" cy="53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9pPr>
          </a:lstStyle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Promote and fund events and family get-togethers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9C9057-1371-FF42-936F-E5C16D4B453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5165" y="2193081"/>
            <a:ext cx="1610660" cy="2144191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B8853F98-4985-5D4F-91C7-07EBB5860AE3}"/>
              </a:ext>
            </a:extLst>
          </p:cNvPr>
          <p:cNvSpPr txBox="1">
            <a:spLocks/>
          </p:cNvSpPr>
          <p:nvPr/>
        </p:nvSpPr>
        <p:spPr bwMode="auto">
          <a:xfrm>
            <a:off x="9781035" y="4434081"/>
            <a:ext cx="2199298" cy="390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9pPr>
          </a:lstStyle>
          <a:p>
            <a:pPr algn="l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Provide information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A28F33F-81C9-5744-A839-F87D0E0F236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8202" y="2091961"/>
            <a:ext cx="2972954" cy="1674764"/>
          </a:xfrm>
          <a:prstGeom prst="rect">
            <a:avLst/>
          </a:prstGeom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8271C2A5-F399-D347-9ED9-0594CDB28D24}"/>
              </a:ext>
            </a:extLst>
          </p:cNvPr>
          <p:cNvSpPr txBox="1">
            <a:spLocks/>
          </p:cNvSpPr>
          <p:nvPr/>
        </p:nvSpPr>
        <p:spPr bwMode="auto">
          <a:xfrm>
            <a:off x="7052025" y="3781321"/>
            <a:ext cx="2729010" cy="390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9pPr>
          </a:lstStyle>
          <a:p>
            <a:pPr algn="l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Fund research into SMS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0E064B6-ED80-BC4C-91FF-701E2DBD5FF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6704" y="4475281"/>
            <a:ext cx="2720643" cy="1323109"/>
          </a:xfrm>
          <a:prstGeom prst="rect">
            <a:avLst/>
          </a:prstGeom>
        </p:spPr>
      </p:pic>
      <p:sp>
        <p:nvSpPr>
          <p:cNvPr id="15" name="Title 2">
            <a:extLst>
              <a:ext uri="{FF2B5EF4-FFF2-40B4-BE49-F238E27FC236}">
                <a16:creationId xmlns:a16="http://schemas.microsoft.com/office/drawing/2014/main" id="{5B510C06-E8FB-B147-A3DA-62CF646BCD72}"/>
              </a:ext>
            </a:extLst>
          </p:cNvPr>
          <p:cNvSpPr txBox="1">
            <a:spLocks/>
          </p:cNvSpPr>
          <p:nvPr/>
        </p:nvSpPr>
        <p:spPr bwMode="auto">
          <a:xfrm>
            <a:off x="5483983" y="5804971"/>
            <a:ext cx="2489459" cy="53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9pPr>
          </a:lstStyle>
          <a:p>
            <a:pPr algn="l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Grants for equipment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F9FB77D-BF47-714B-8037-5D1BAD49C49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7389" y="4281258"/>
            <a:ext cx="2037049" cy="152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7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EE5D3C53-83F7-0340-BB45-1DFA237F5A2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87040" y="2550160"/>
            <a:ext cx="9995127" cy="1827439"/>
          </a:xfrm>
        </p:spPr>
        <p:txBody>
          <a:bodyPr/>
          <a:lstStyle/>
          <a:p>
            <a:pPr eaLnBrk="1" hangingPunct="1"/>
            <a: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Smith-</a:t>
            </a:r>
            <a:r>
              <a:rPr lang="en-US" alt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Magenis</a:t>
            </a:r>
            <a: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Syndrome (SMS) </a:t>
            </a:r>
            <a:b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explained through our logo</a:t>
            </a:r>
          </a:p>
        </p:txBody>
      </p:sp>
    </p:spTree>
    <p:extLst>
      <p:ext uri="{BB962C8B-B14F-4D97-AF65-F5344CB8AC3E}">
        <p14:creationId xmlns:p14="http://schemas.microsoft.com/office/powerpoint/2010/main" val="423615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EE5D3C53-83F7-0340-BB45-1DFA237F5A2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85834" y="1450522"/>
            <a:ext cx="9995127" cy="1049337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 SMS logo is made up of…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8DCA6F9-F8D9-714A-AEAA-DE49E041F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7922" y="2273225"/>
            <a:ext cx="2644439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Sun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42D8FD-F6D5-7740-A2FF-9481F6DFA7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8912" y="3206296"/>
            <a:ext cx="2932043" cy="29320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3B5A9B-C114-D24A-B44E-45F74FA821B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7963" y="3235347"/>
            <a:ext cx="2902992" cy="29029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9F8225-4BCA-C347-BB47-3ECB35ABAD0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4135" y="4270561"/>
            <a:ext cx="801557" cy="8314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47774E0-3F2A-BE41-BC61-1B9E198309F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4185" y="3973814"/>
            <a:ext cx="1401455" cy="1397006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C12A07C8-9B8F-F04B-9BDD-0D187285D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7228" y="2281045"/>
            <a:ext cx="2069217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Stars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5988651-D934-7B45-A502-3D23A02F6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052" y="2376360"/>
            <a:ext cx="2271719" cy="854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Moon</a:t>
            </a:r>
          </a:p>
        </p:txBody>
      </p:sp>
    </p:spTree>
    <p:extLst>
      <p:ext uri="{BB962C8B-B14F-4D97-AF65-F5344CB8AC3E}">
        <p14:creationId xmlns:p14="http://schemas.microsoft.com/office/powerpoint/2010/main" val="52067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EE5D3C53-83F7-0340-BB45-1DFA237F5A2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94071" y="1324895"/>
            <a:ext cx="9995127" cy="1049337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sun and moon represent the body clock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032425-1181-8E42-AD94-E54895D434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4419" y="2635443"/>
            <a:ext cx="2354036" cy="23540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302EB3-0D84-BD40-BC8C-6A0A2AF732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5018" y="2886884"/>
            <a:ext cx="1710872" cy="17745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21C2DC-615C-7A46-935C-3285BAE8A56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9223" y="2561966"/>
            <a:ext cx="2078893" cy="269649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8A80782-A600-F74F-B19D-3E685A064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1176" y="5441772"/>
            <a:ext cx="9995127" cy="789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9pPr>
          </a:lstStyle>
          <a:p>
            <a:pPr eaLnBrk="1" hangingPunct="1"/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With SMS the body clock is flipped!</a:t>
            </a:r>
          </a:p>
        </p:txBody>
      </p:sp>
    </p:spTree>
    <p:extLst>
      <p:ext uri="{BB962C8B-B14F-4D97-AF65-F5344CB8AC3E}">
        <p14:creationId xmlns:p14="http://schemas.microsoft.com/office/powerpoint/2010/main" val="35249886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2995 -0.0081 L 0.54571 -0.0081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7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1797 -0.00254 L -0.52864 -0.00254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31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EE5D3C53-83F7-0340-BB45-1DFA237F5A2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29673" y="1516562"/>
            <a:ext cx="9995127" cy="1049337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People with SMS are often awake through the night and sleepy during the day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82286B-F506-CE4B-8A66-F8E5B8D2DA6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1133" y="2709727"/>
            <a:ext cx="4204900" cy="26467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E6A30F0-0B65-8A45-8844-4096E9524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668" y="5275237"/>
            <a:ext cx="10595480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Open Sans Condensed Light" panose="020B0306030504020204" pitchFamily="34" charset="0"/>
                <a:cs typeface="Open Sans Condensed Light" panose="020B0306030504020204" pitchFamily="34" charset="0"/>
              </a:defRPr>
            </a:lvl9pPr>
          </a:lstStyle>
          <a:p>
            <a:pPr eaLnBrk="1" hangingPunct="1"/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Usually disrupting sleep for other family members!</a:t>
            </a:r>
          </a:p>
        </p:txBody>
      </p:sp>
    </p:spTree>
    <p:extLst>
      <p:ext uri="{BB962C8B-B14F-4D97-AF65-F5344CB8AC3E}">
        <p14:creationId xmlns:p14="http://schemas.microsoft.com/office/powerpoint/2010/main" val="39315002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6A4B2FCD088143880E8277ACC213D4" ma:contentTypeVersion="11" ma:contentTypeDescription="Create a new document." ma:contentTypeScope="" ma:versionID="6710a92de424770e87c371aed9d00c60">
  <xsd:schema xmlns:xsd="http://www.w3.org/2001/XMLSchema" xmlns:xs="http://www.w3.org/2001/XMLSchema" xmlns:p="http://schemas.microsoft.com/office/2006/metadata/properties" xmlns:ns2="59cc60f3-e752-4fca-972a-f50ff8a6390a" targetNamespace="http://schemas.microsoft.com/office/2006/metadata/properties" ma:root="true" ma:fieldsID="13e2c95e67dfef68cc185a511c718eaf" ns2:_="">
    <xsd:import namespace="59cc60f3-e752-4fca-972a-f50ff8a639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cc60f3-e752-4fca-972a-f50ff8a639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AA9C4B6-646A-466C-B3E9-7D3D9ACD2E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cc60f3-e752-4fca-972a-f50ff8a639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7A5A525-2359-7143-B7EC-B840D52E0F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24608</TotalTime>
  <Words>569</Words>
  <Application>Microsoft Macintosh PowerPoint</Application>
  <PresentationFormat>Widescreen</PresentationFormat>
  <Paragraphs>80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Dancing Script</vt:lpstr>
      <vt:lpstr>Open Sans Condensed Light</vt:lpstr>
      <vt:lpstr>Office Theme</vt:lpstr>
      <vt:lpstr>What is  Smith-Magenis Syndrome (SMS)?</vt:lpstr>
      <vt:lpstr>PowerPoint Presentation</vt:lpstr>
      <vt:lpstr>PowerPoint Presentation</vt:lpstr>
      <vt:lpstr>If we made a big mistake, like forgetting a key ingredient, this could result in a more serious problem.</vt:lpstr>
      <vt:lpstr>How do the SMS Foundation help?</vt:lpstr>
      <vt:lpstr>Smith-Magenis Syndrome (SMS)  explained through our logo</vt:lpstr>
      <vt:lpstr>The SMS logo is made up of…</vt:lpstr>
      <vt:lpstr>The sun and moon represent the body clock</vt:lpstr>
      <vt:lpstr>People with SMS are often awake through the night and sleepy during the day</vt:lpstr>
      <vt:lpstr>The jovial moon represents the pure, fun, and happy personality of people with SMS</vt:lpstr>
      <vt:lpstr>But there is also the dark and cold side of the moon…</vt:lpstr>
      <vt:lpstr>And many people with SMS face complex health challenges…</vt:lpstr>
      <vt:lpstr>The warmth of the sun symbolises affection</vt:lpstr>
      <vt:lpstr>The sun is yellow, a colour that symbolises…</vt:lpstr>
      <vt:lpstr>The sun has 17 points and there are 11 stars</vt:lpstr>
      <vt:lpstr>This represents a deletion or mutation on chromosome</vt:lpstr>
      <vt:lpstr>The circle of stars represents our global SMS family </vt:lpstr>
      <vt:lpstr>Blue is the colour of the sky, it symbolizes:</vt:lpstr>
      <vt:lpstr>So, when you look up to the sky, or see our logo</vt:lpstr>
      <vt:lpstr>If there are clouds making it dark, never forget…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leeann Stevenson</dc:creator>
  <cp:lastModifiedBy>info</cp:lastModifiedBy>
  <cp:revision>79</cp:revision>
  <dcterms:created xsi:type="dcterms:W3CDTF">2019-04-28T14:34:49Z</dcterms:created>
  <dcterms:modified xsi:type="dcterms:W3CDTF">2021-12-13T19:22:59Z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0x010100029A9A25949AE04A968F57461DA943C2</vt:lpwstr>
  </property>
</Properties>
</file>